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0" r:id="rId2"/>
    <p:sldId id="266" r:id="rId3"/>
    <p:sldId id="264" r:id="rId4"/>
    <p:sldId id="261" r:id="rId5"/>
    <p:sldId id="267" r:id="rId6"/>
    <p:sldId id="265" r:id="rId7"/>
    <p:sldId id="268" r:id="rId8"/>
    <p:sldId id="270" r:id="rId9"/>
    <p:sldId id="262" r:id="rId10"/>
    <p:sldId id="26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F01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5134" name="Group 14"/>
          <p:cNvGrpSpPr>
            <a:grpSpLocks/>
          </p:cNvGrpSpPr>
          <p:nvPr/>
        </p:nvGrpSpPr>
        <p:grpSpPr bwMode="auto">
          <a:xfrm>
            <a:off x="142876" y="85725"/>
            <a:ext cx="1087336" cy="475161"/>
            <a:chOff x="5039" y="60"/>
            <a:chExt cx="677" cy="306"/>
          </a:xfrm>
        </p:grpSpPr>
        <p:sp>
          <p:nvSpPr>
            <p:cNvPr id="5135" name="WordArt 15"/>
            <p:cNvSpPr>
              <a:spLocks noChangeArrowheads="1" noChangeShapeType="1" noTextEdit="1"/>
            </p:cNvSpPr>
            <p:nvPr userDrawn="1"/>
          </p:nvSpPr>
          <p:spPr bwMode="auto">
            <a:xfrm>
              <a:off x="5039" y="60"/>
              <a:ext cx="677" cy="21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3175">
                    <a:solidFill>
                      <a:srgbClr val="FF0000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200"/>
                      </a:gs>
                      <a:gs pos="45000">
                        <a:srgbClr val="FF7A00"/>
                      </a:gs>
                      <a:gs pos="70000">
                        <a:srgbClr val="FF0300"/>
                      </a:gs>
                      <a:gs pos="100000">
                        <a:srgbClr val="4D0808"/>
                      </a:gs>
                    </a:gsLst>
                    <a:lin ang="5400000" scaled="1"/>
                  </a:gradFill>
                  <a:effectLst>
                    <a:outerShdw dist="35921" dir="2700000" sy="50000" kx="2115830" algn="bl" rotWithShape="0">
                      <a:srgbClr val="C0C0C0">
                        <a:alpha val="80000"/>
                      </a:srgbClr>
                    </a:outerShdw>
                  </a:effectLst>
                  <a:latin typeface="Arial Black"/>
                </a:rPr>
                <a:t>Kolodzy</a:t>
              </a:r>
            </a:p>
          </p:txBody>
        </p:sp>
        <p:sp>
          <p:nvSpPr>
            <p:cNvPr id="5136" name="WordArt 16"/>
            <p:cNvSpPr>
              <a:spLocks noChangeArrowheads="1" noChangeShapeType="1" noTextEdit="1"/>
            </p:cNvSpPr>
            <p:nvPr userDrawn="1"/>
          </p:nvSpPr>
          <p:spPr bwMode="auto">
            <a:xfrm>
              <a:off x="5165" y="264"/>
              <a:ext cx="414" cy="10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900" b="1" kern="10">
                  <a:solidFill>
                    <a:srgbClr val="CC0000"/>
                  </a:solidFill>
                  <a:latin typeface="Comic Sans MS"/>
                </a:rPr>
                <a:t>Consulting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2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14313"/>
            <a:ext cx="2098675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800" y="214313"/>
            <a:ext cx="6145213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4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94995"/>
            <a:ext cx="7793037" cy="8810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4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3061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800" y="1698625"/>
            <a:ext cx="4121150" cy="4433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2350" y="1698625"/>
            <a:ext cx="4122738" cy="4433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3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891" y="207403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87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08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98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941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569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58420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58420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00647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00647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93345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47625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26682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88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8800" y="1698625"/>
            <a:ext cx="8396288" cy="443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4107" name="Group 11"/>
          <p:cNvGrpSpPr>
            <a:grpSpLocks/>
          </p:cNvGrpSpPr>
          <p:nvPr/>
        </p:nvGrpSpPr>
        <p:grpSpPr bwMode="auto">
          <a:xfrm>
            <a:off x="7999413" y="95250"/>
            <a:ext cx="1074737" cy="485775"/>
            <a:chOff x="5039" y="60"/>
            <a:chExt cx="677" cy="306"/>
          </a:xfrm>
        </p:grpSpPr>
        <p:sp>
          <p:nvSpPr>
            <p:cNvPr id="4108" name="WordArt 12"/>
            <p:cNvSpPr>
              <a:spLocks noChangeArrowheads="1" noChangeShapeType="1" noTextEdit="1"/>
            </p:cNvSpPr>
            <p:nvPr userDrawn="1"/>
          </p:nvSpPr>
          <p:spPr bwMode="auto">
            <a:xfrm>
              <a:off x="5039" y="60"/>
              <a:ext cx="677" cy="21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3175">
                    <a:solidFill>
                      <a:srgbClr val="FF0000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FFF200"/>
                      </a:gs>
                      <a:gs pos="45000">
                        <a:srgbClr val="FF7A00"/>
                      </a:gs>
                      <a:gs pos="70000">
                        <a:srgbClr val="FF0300"/>
                      </a:gs>
                      <a:gs pos="100000">
                        <a:srgbClr val="4D0808"/>
                      </a:gs>
                    </a:gsLst>
                    <a:lin ang="5400000" scaled="1"/>
                  </a:gradFill>
                  <a:effectLst>
                    <a:outerShdw dist="35921" dir="2700000" sy="50000" kx="2115830" algn="bl" rotWithShape="0">
                      <a:srgbClr val="C0C0C0">
                        <a:alpha val="80000"/>
                      </a:srgbClr>
                    </a:outerShdw>
                  </a:effectLst>
                  <a:latin typeface="Arial Black"/>
                </a:rPr>
                <a:t>Kolodzy</a:t>
              </a:r>
            </a:p>
          </p:txBody>
        </p:sp>
        <p:sp>
          <p:nvSpPr>
            <p:cNvPr id="4109" name="WordArt 13"/>
            <p:cNvSpPr>
              <a:spLocks noChangeArrowheads="1" noChangeShapeType="1" noTextEdit="1"/>
            </p:cNvSpPr>
            <p:nvPr userDrawn="1"/>
          </p:nvSpPr>
          <p:spPr bwMode="auto">
            <a:xfrm>
              <a:off x="5165" y="264"/>
              <a:ext cx="414" cy="10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900" b="1" kern="10">
                  <a:solidFill>
                    <a:srgbClr val="CC0000"/>
                  </a:solidFill>
                  <a:latin typeface="Comic Sans MS"/>
                </a:rPr>
                <a:t>Consulting</a:t>
              </a:r>
            </a:p>
          </p:txBody>
        </p:sp>
      </p:grp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2973388" y="6604000"/>
            <a:ext cx="327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ctr"/>
            <a:r>
              <a:rPr lang="en-US" sz="1400">
                <a:latin typeface="Arial" charset="0"/>
              </a:rPr>
              <a:t>Kolodzy Consulting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b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1400" i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031875" indent="-1031875"/>
            <a:r>
              <a:rPr lang="en-US" dirty="0" smtClean="0"/>
              <a:t>Emergency Communications </a:t>
            </a:r>
            <a:br>
              <a:rPr lang="en-US" dirty="0" smtClean="0"/>
            </a:br>
            <a:r>
              <a:rPr lang="en-US" sz="2400" i="1" dirty="0" smtClean="0"/>
              <a:t>Interface between </a:t>
            </a:r>
            <a:br>
              <a:rPr lang="en-US" sz="2400" i="1" dirty="0" smtClean="0"/>
            </a:br>
            <a:r>
              <a:rPr lang="en-US" sz="2400" i="1" dirty="0" smtClean="0"/>
              <a:t>Technology, Policy, and Business</a:t>
            </a:r>
            <a:endParaRPr lang="en-US" sz="2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Paul </a:t>
            </a:r>
            <a:r>
              <a:rPr lang="en-US" dirty="0" smtClean="0"/>
              <a:t>Kolodzy</a:t>
            </a:r>
          </a:p>
          <a:p>
            <a:r>
              <a:rPr lang="en-US" dirty="0" smtClean="0"/>
              <a:t>15 </a:t>
            </a:r>
            <a:r>
              <a:rPr lang="en-US" dirty="0" smtClean="0"/>
              <a:t>November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5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Possible Directions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Innovative </a:t>
            </a:r>
            <a:r>
              <a:rPr lang="en-US" dirty="0" smtClean="0"/>
              <a:t>solutions that break the traditional architectures and funding models.  </a:t>
            </a:r>
          </a:p>
          <a:p>
            <a:pPr lvl="1"/>
            <a:r>
              <a:rPr lang="en-US" dirty="0" smtClean="0"/>
              <a:t>Trade-off between:</a:t>
            </a:r>
          </a:p>
          <a:p>
            <a:pPr lvl="2"/>
            <a:r>
              <a:rPr lang="en-US" dirty="0" smtClean="0"/>
              <a:t>Users versus the policy makers</a:t>
            </a:r>
          </a:p>
          <a:p>
            <a:pPr lvl="2"/>
            <a:r>
              <a:rPr lang="en-US" dirty="0" smtClean="0"/>
              <a:t>Procurement officers versus the Funding agents</a:t>
            </a:r>
          </a:p>
          <a:p>
            <a:pPr lvl="1"/>
            <a:r>
              <a:rPr lang="en-US" dirty="0" smtClean="0"/>
              <a:t>Exploit baseline architectures with spiral development of new capabilities </a:t>
            </a:r>
          </a:p>
          <a:p>
            <a:pPr lvl="2"/>
            <a:r>
              <a:rPr lang="en-US" dirty="0" smtClean="0"/>
              <a:t>Stove pipe information paths versus cloud and crowd-sourcing</a:t>
            </a:r>
          </a:p>
          <a:p>
            <a:pPr lvl="2"/>
            <a:r>
              <a:rPr lang="en-US" dirty="0" smtClean="0"/>
              <a:t>Assuredness of information from external sources</a:t>
            </a:r>
          </a:p>
          <a:p>
            <a:pPr lvl="1"/>
            <a:r>
              <a:rPr lang="en-US" dirty="0" smtClean="0"/>
              <a:t>Heterogeneous networks tailored to emergency communications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341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Locally Funded</a:t>
            </a:r>
          </a:p>
          <a:p>
            <a:pPr lvl="1"/>
            <a:r>
              <a:rPr lang="en-US" dirty="0" smtClean="0"/>
              <a:t>… Rural to large urban cores</a:t>
            </a:r>
          </a:p>
          <a:p>
            <a:endParaRPr lang="en-US" dirty="0"/>
          </a:p>
          <a:p>
            <a:r>
              <a:rPr lang="en-US" dirty="0"/>
              <a:t>Regionally controlled Spectrum Use</a:t>
            </a:r>
          </a:p>
          <a:p>
            <a:pPr lvl="1"/>
            <a:r>
              <a:rPr lang="en-US" dirty="0"/>
              <a:t>… 55 Regional Planning Committees</a:t>
            </a:r>
          </a:p>
          <a:p>
            <a:endParaRPr lang="en-US" dirty="0" smtClean="0"/>
          </a:p>
          <a:p>
            <a:r>
              <a:rPr lang="en-US" dirty="0" smtClean="0"/>
              <a:t>National controlled Spectrum </a:t>
            </a:r>
          </a:p>
          <a:p>
            <a:pPr lvl="1"/>
            <a:r>
              <a:rPr lang="en-US" dirty="0" smtClean="0"/>
              <a:t>… National policy makers and politics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International access to technology </a:t>
            </a:r>
          </a:p>
          <a:p>
            <a:pPr lvl="1"/>
            <a:r>
              <a:rPr lang="en-US" dirty="0" smtClean="0"/>
              <a:t>… cellular to public safety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49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698625"/>
            <a:ext cx="8396288" cy="3610794"/>
          </a:xfrm>
        </p:spPr>
        <p:txBody>
          <a:bodyPr/>
          <a:lstStyle/>
          <a:p>
            <a:r>
              <a:rPr lang="en-US" dirty="0" smtClean="0"/>
              <a:t>It must be:</a:t>
            </a:r>
          </a:p>
          <a:p>
            <a:pPr lvl="1"/>
            <a:r>
              <a:rPr lang="en-US" u="sng" dirty="0" smtClean="0"/>
              <a:t>Possible</a:t>
            </a:r>
            <a:r>
              <a:rPr lang="en-US" dirty="0" smtClean="0"/>
              <a:t> – does </a:t>
            </a:r>
            <a:r>
              <a:rPr lang="en-US" i="1" dirty="0" smtClean="0"/>
              <a:t>technology</a:t>
            </a:r>
            <a:r>
              <a:rPr lang="en-US" dirty="0" smtClean="0"/>
              <a:t> (current or quickly developed) provide a solution</a:t>
            </a:r>
          </a:p>
          <a:p>
            <a:pPr lvl="1"/>
            <a:endParaRPr lang="en-US" dirty="0"/>
          </a:p>
          <a:p>
            <a:pPr lvl="1"/>
            <a:r>
              <a:rPr lang="en-US" u="sng" dirty="0" smtClean="0"/>
              <a:t>Permitted </a:t>
            </a:r>
            <a:r>
              <a:rPr lang="en-US" dirty="0" smtClean="0"/>
              <a:t>– does </a:t>
            </a:r>
            <a:r>
              <a:rPr lang="en-US" i="1" dirty="0" smtClean="0"/>
              <a:t>policy</a:t>
            </a:r>
            <a:r>
              <a:rPr lang="en-US" dirty="0" smtClean="0"/>
              <a:t> (national, local, or agency) allow the solution to be used</a:t>
            </a:r>
          </a:p>
          <a:p>
            <a:pPr lvl="1"/>
            <a:endParaRPr lang="en-US" dirty="0"/>
          </a:p>
          <a:p>
            <a:pPr lvl="1"/>
            <a:r>
              <a:rPr lang="en-US" u="sng" dirty="0" smtClean="0"/>
              <a:t>Pragmatic</a:t>
            </a:r>
            <a:r>
              <a:rPr lang="en-US" dirty="0" smtClean="0"/>
              <a:t> – does it make </a:t>
            </a:r>
            <a:r>
              <a:rPr lang="en-US" i="1" dirty="0" smtClean="0"/>
              <a:t>economic</a:t>
            </a:r>
            <a:r>
              <a:rPr lang="en-US" dirty="0" smtClean="0"/>
              <a:t> sense with regards to the market or government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268361" y="5377262"/>
            <a:ext cx="6961239" cy="95864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rPr>
              <a:t>Any complex system must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rPr>
              <a:t> address more than the technology and the business plan, it must address the policy constraints (and opportunities)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47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Policy – Technology Conundrum</a:t>
            </a:r>
            <a:endParaRPr lang="en-US" sz="2800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8800" y="1521649"/>
            <a:ext cx="8396288" cy="4433888"/>
          </a:xfrm>
        </p:spPr>
        <p:txBody>
          <a:bodyPr/>
          <a:lstStyle/>
          <a:p>
            <a:r>
              <a:rPr lang="en-US" sz="2000" dirty="0"/>
              <a:t>Disconnect between Technology Developers, System/Product Developers, and Policy </a:t>
            </a:r>
            <a:r>
              <a:rPr lang="en-US" sz="2000" dirty="0" smtClean="0"/>
              <a:t>Makers</a:t>
            </a:r>
          </a:p>
          <a:p>
            <a:endParaRPr lang="en-US" sz="2000" dirty="0"/>
          </a:p>
          <a:p>
            <a:pPr lvl="1"/>
            <a:r>
              <a:rPr lang="en-US" sz="1800" dirty="0"/>
              <a:t>Concept, although enticing, is not supported by current policy</a:t>
            </a:r>
          </a:p>
          <a:p>
            <a:pPr lvl="1"/>
            <a:r>
              <a:rPr lang="en-US" sz="1800" dirty="0"/>
              <a:t>Industry will not expend resources since the risk is high that policy will change</a:t>
            </a:r>
          </a:p>
          <a:p>
            <a:pPr lvl="1"/>
            <a:r>
              <a:rPr lang="en-US" sz="1800" dirty="0" smtClean="0"/>
              <a:t>User will </a:t>
            </a:r>
            <a:r>
              <a:rPr lang="en-US" sz="1800" dirty="0"/>
              <a:t>not expend resource since there is no requirement for such a </a:t>
            </a:r>
            <a:r>
              <a:rPr lang="en-US" sz="1800" dirty="0" smtClean="0"/>
              <a:t>capability or </a:t>
            </a:r>
            <a:r>
              <a:rPr lang="en-US" sz="1800" dirty="0"/>
              <a:t>Policy does not allow for such a capability</a:t>
            </a:r>
          </a:p>
          <a:p>
            <a:pPr lvl="1"/>
            <a:r>
              <a:rPr lang="en-US" sz="1800" dirty="0"/>
              <a:t>Policy does not change since there is no clear path that indicates that this technology will be </a:t>
            </a:r>
            <a:r>
              <a:rPr lang="en-US" sz="1800" dirty="0" smtClean="0"/>
              <a:t>viable nor a driving need from the user community</a:t>
            </a:r>
            <a:endParaRPr lang="en-US" sz="1800" dirty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787400" y="5392636"/>
            <a:ext cx="7772400" cy="10985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/>
              <a:t>Disruptive Technology needs to be (can only be???) developed by an organization without direct ties to requirements</a:t>
            </a:r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 rot="26405" flipV="1">
            <a:off x="401638" y="2455451"/>
            <a:ext cx="536575" cy="2624137"/>
          </a:xfrm>
          <a:prstGeom prst="curvedDownArrow">
            <a:avLst>
              <a:gd name="adj1" fmla="val 15685"/>
              <a:gd name="adj2" fmla="val 48231"/>
              <a:gd name="adj3" fmla="val 1348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27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Communications Challenges</a:t>
            </a:r>
            <a:br>
              <a:rPr lang="en-US" dirty="0" smtClean="0"/>
            </a:br>
            <a:r>
              <a:rPr lang="en-US" sz="2000" dirty="0"/>
              <a:t>	</a:t>
            </a:r>
            <a:r>
              <a:rPr lang="en-US" sz="2000" dirty="0" smtClean="0">
                <a:sym typeface="Wingdings" pitchFamily="2" charset="2"/>
              </a:rPr>
              <a:t> “Technology”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 (or desires) are very challenging</a:t>
            </a:r>
          </a:p>
          <a:p>
            <a:pPr lvl="1"/>
            <a:r>
              <a:rPr lang="en-US" dirty="0" smtClean="0"/>
              <a:t>Availability, security, coverage</a:t>
            </a:r>
          </a:p>
          <a:p>
            <a:pPr lvl="1"/>
            <a:r>
              <a:rPr lang="en-US" dirty="0" smtClean="0"/>
              <a:t>Interoperability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 thinking about a system-level solution</a:t>
            </a:r>
          </a:p>
          <a:p>
            <a:pPr lvl="1"/>
            <a:r>
              <a:rPr lang="en-US" dirty="0" smtClean="0"/>
              <a:t>Each band is independent</a:t>
            </a:r>
          </a:p>
          <a:p>
            <a:pPr lvl="1"/>
            <a:r>
              <a:rPr lang="en-US" dirty="0" smtClean="0"/>
              <a:t>Each architectures is expected to solve the entire </a:t>
            </a:r>
            <a:r>
              <a:rPr lang="en-US" dirty="0" smtClean="0"/>
              <a:t>problem</a:t>
            </a:r>
          </a:p>
          <a:p>
            <a:pPr lvl="1"/>
            <a:endParaRPr lang="en-US" dirty="0"/>
          </a:p>
          <a:p>
            <a:r>
              <a:rPr lang="en-US" dirty="0" smtClean="0"/>
              <a:t>Exploitation of Smart Radio Technology </a:t>
            </a:r>
          </a:p>
          <a:p>
            <a:pPr lvl="1"/>
            <a:r>
              <a:rPr lang="en-US" dirty="0" smtClean="0"/>
              <a:t>Assuredness through Diversity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246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Communications Challenges</a:t>
            </a:r>
            <a:br>
              <a:rPr lang="en-US" dirty="0" smtClean="0"/>
            </a:br>
            <a:r>
              <a:rPr lang="en-US" sz="2000" dirty="0"/>
              <a:t>	</a:t>
            </a:r>
            <a:r>
              <a:rPr lang="en-US" sz="2000" dirty="0" smtClean="0">
                <a:sym typeface="Wingdings" pitchFamily="2" charset="2"/>
              </a:rPr>
              <a:t> “Policy”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National Standard and National Organization creates fragmented requirements</a:t>
            </a:r>
          </a:p>
          <a:p>
            <a:pPr lvl="1"/>
            <a:r>
              <a:rPr lang="en-US" dirty="0" smtClean="0"/>
              <a:t>APCO, NPSTC, </a:t>
            </a:r>
            <a:r>
              <a:rPr lang="en-US" dirty="0" err="1" smtClean="0"/>
              <a:t>FirstNet</a:t>
            </a:r>
            <a:r>
              <a:rPr lang="en-US" dirty="0" smtClean="0"/>
              <a:t>, FCC …</a:t>
            </a:r>
          </a:p>
          <a:p>
            <a:pPr lvl="2"/>
            <a:r>
              <a:rPr lang="en-US" dirty="0" smtClean="0"/>
              <a:t>Follow the $$$ and the Policy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National requirements can become unfunded mandates</a:t>
            </a:r>
          </a:p>
          <a:p>
            <a:pPr lvl="1"/>
            <a:r>
              <a:rPr lang="en-US" dirty="0" smtClean="0"/>
              <a:t>National  requirements without sustained national investments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Local responsibility without a local voice</a:t>
            </a:r>
          </a:p>
          <a:p>
            <a:pPr lvl="1"/>
            <a:r>
              <a:rPr lang="en-US" dirty="0" smtClean="0"/>
              <a:t>Responsibility lays at the feet of the local government </a:t>
            </a:r>
            <a:r>
              <a:rPr lang="en-US" dirty="0" smtClean="0"/>
              <a:t>official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213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Communications Challenges</a:t>
            </a:r>
            <a:br>
              <a:rPr lang="en-US" dirty="0" smtClean="0"/>
            </a:br>
            <a:r>
              <a:rPr lang="en-US" sz="2000" dirty="0"/>
              <a:t>	</a:t>
            </a:r>
            <a:r>
              <a:rPr lang="en-US" sz="2000" dirty="0" smtClean="0">
                <a:sym typeface="Wingdings" pitchFamily="2" charset="2"/>
              </a:rPr>
              <a:t> “Economics”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 developers and funding sources are generally decoupled</a:t>
            </a:r>
          </a:p>
          <a:p>
            <a:pPr lvl="1"/>
            <a:r>
              <a:rPr lang="en-US" dirty="0" smtClean="0"/>
              <a:t>Insatiable appetites for capabilities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Public </a:t>
            </a:r>
            <a:r>
              <a:rPr lang="en-US" dirty="0"/>
              <a:t>S</a:t>
            </a:r>
            <a:r>
              <a:rPr lang="en-US" dirty="0" smtClean="0"/>
              <a:t>afety – Commercial Service work together</a:t>
            </a:r>
          </a:p>
          <a:p>
            <a:pPr lvl="1"/>
            <a:r>
              <a:rPr lang="en-US" dirty="0" smtClean="0"/>
              <a:t>A source of sustainable resources (</a:t>
            </a:r>
            <a:r>
              <a:rPr lang="en-US" dirty="0"/>
              <a:t>spectrum, funding</a:t>
            </a:r>
            <a:r>
              <a:rPr lang="en-US" dirty="0" smtClean="0"/>
              <a:t>) for emergency communications</a:t>
            </a:r>
          </a:p>
          <a:p>
            <a:pPr lvl="1"/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piral solutions are discarded in favor of a model that is focused on “the big bang”</a:t>
            </a:r>
          </a:p>
          <a:p>
            <a:pPr lvl="1"/>
            <a:r>
              <a:rPr lang="en-US" dirty="0" smtClean="0"/>
              <a:t>Incremental versus large government “national” system deployment</a:t>
            </a:r>
          </a:p>
        </p:txBody>
      </p:sp>
    </p:spTree>
    <p:extLst>
      <p:ext uri="{BB962C8B-B14F-4D97-AF65-F5344CB8AC3E}">
        <p14:creationId xmlns:p14="http://schemas.microsoft.com/office/powerpoint/2010/main" val="176122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Radios Enabling New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Heterogeneous Networking</a:t>
            </a:r>
          </a:p>
          <a:p>
            <a:endParaRPr lang="en-US" sz="2400" dirty="0" smtClean="0"/>
          </a:p>
          <a:p>
            <a:r>
              <a:rPr lang="en-US" sz="2400" dirty="0" smtClean="0"/>
              <a:t>Policy Integrated into Devices</a:t>
            </a:r>
          </a:p>
          <a:p>
            <a:endParaRPr lang="en-US" sz="2400" dirty="0" smtClean="0"/>
          </a:p>
          <a:p>
            <a:r>
              <a:rPr lang="en-US" sz="2400" dirty="0" smtClean="0"/>
              <a:t>Spectrum Sharing</a:t>
            </a:r>
          </a:p>
          <a:p>
            <a:endParaRPr lang="en-US" sz="2400" dirty="0" smtClean="0"/>
          </a:p>
          <a:p>
            <a:r>
              <a:rPr lang="en-US" sz="2400" dirty="0" smtClean="0"/>
              <a:t>Distributed Servers (Akamai)</a:t>
            </a:r>
          </a:p>
          <a:p>
            <a:endParaRPr lang="en-US" sz="2400" dirty="0"/>
          </a:p>
          <a:p>
            <a:r>
              <a:rPr lang="en-US" sz="2400" dirty="0" smtClean="0"/>
              <a:t>Peer-to-Peer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775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69891" y="45175"/>
            <a:ext cx="8229600" cy="1143000"/>
          </a:xfrm>
        </p:spPr>
        <p:txBody>
          <a:bodyPr/>
          <a:lstStyle/>
          <a:p>
            <a:r>
              <a:rPr lang="en-US" dirty="0"/>
              <a:t>Policy </a:t>
            </a:r>
            <a:r>
              <a:rPr lang="en-US" dirty="0" smtClean="0">
                <a:sym typeface="Symbol"/>
              </a:rPr>
              <a:t></a:t>
            </a:r>
            <a:r>
              <a:rPr lang="en-US" dirty="0" smtClean="0"/>
              <a:t> </a:t>
            </a:r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57200" y="1666568"/>
            <a:ext cx="4040188" cy="4459595"/>
          </a:xfrm>
        </p:spPr>
        <p:txBody>
          <a:bodyPr/>
          <a:lstStyle/>
          <a:p>
            <a:r>
              <a:rPr lang="en-US" sz="1400" dirty="0"/>
              <a:t>Ubiquitous Coverage Requirement</a:t>
            </a:r>
          </a:p>
          <a:p>
            <a:pPr lvl="1"/>
            <a:r>
              <a:rPr lang="en-US" sz="1200" dirty="0"/>
              <a:t>Penetration deep inside structures and in remote areas</a:t>
            </a:r>
          </a:p>
          <a:p>
            <a:pPr lvl="1"/>
            <a:r>
              <a:rPr lang="en-US" sz="1200" dirty="0"/>
              <a:t>New Technologies in Hybrid architectures (</a:t>
            </a:r>
            <a:r>
              <a:rPr lang="en-US" sz="1200" dirty="0" err="1"/>
              <a:t>HetNets</a:t>
            </a:r>
            <a:r>
              <a:rPr lang="en-US" sz="1200" dirty="0"/>
              <a:t>) and for relays</a:t>
            </a:r>
          </a:p>
          <a:p>
            <a:pPr lvl="1"/>
            <a:endParaRPr lang="en-US" sz="1200" dirty="0"/>
          </a:p>
          <a:p>
            <a:r>
              <a:rPr lang="en-US" sz="1400" dirty="0"/>
              <a:t>Self-Sustaining Funding Requirement</a:t>
            </a:r>
          </a:p>
          <a:p>
            <a:pPr lvl="1"/>
            <a:r>
              <a:rPr lang="en-US" sz="1200" dirty="0"/>
              <a:t>Priority Access</a:t>
            </a:r>
          </a:p>
          <a:p>
            <a:pPr lvl="1"/>
            <a:r>
              <a:rPr lang="en-US" sz="1200" dirty="0"/>
              <a:t>Spectrum </a:t>
            </a:r>
            <a:r>
              <a:rPr lang="en-US" sz="1200" dirty="0" err="1"/>
              <a:t>vs</a:t>
            </a:r>
            <a:r>
              <a:rPr lang="en-US" sz="1200" dirty="0"/>
              <a:t> Infrastructure </a:t>
            </a:r>
            <a:r>
              <a:rPr lang="en-US" sz="1200" dirty="0" err="1"/>
              <a:t>vs</a:t>
            </a:r>
            <a:r>
              <a:rPr lang="en-US" sz="1200" dirty="0"/>
              <a:t> Network Sharing Techniques</a:t>
            </a:r>
          </a:p>
          <a:p>
            <a:pPr lvl="1"/>
            <a:endParaRPr lang="en-US" sz="1200" dirty="0"/>
          </a:p>
          <a:p>
            <a:r>
              <a:rPr lang="en-US" sz="1400" dirty="0"/>
              <a:t>Spectrum Band Allocations and Assignments</a:t>
            </a:r>
          </a:p>
          <a:p>
            <a:pPr lvl="1"/>
            <a:r>
              <a:rPr lang="en-US" sz="1200" dirty="0"/>
              <a:t>Mixture of Narrowband and Broadband systems and waveforms</a:t>
            </a:r>
          </a:p>
          <a:p>
            <a:endParaRPr lang="en-US" sz="1400" dirty="0"/>
          </a:p>
          <a:p>
            <a:r>
              <a:rPr lang="en-US" sz="1400" dirty="0"/>
              <a:t>High level of Interference Protection</a:t>
            </a:r>
          </a:p>
          <a:p>
            <a:pPr lvl="1"/>
            <a:r>
              <a:rPr lang="en-US" sz="1200" dirty="0"/>
              <a:t>Converse to the Interference-limited commercial systems</a:t>
            </a:r>
          </a:p>
          <a:p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025" y="1637066"/>
            <a:ext cx="4041775" cy="4680821"/>
          </a:xfrm>
        </p:spPr>
        <p:txBody>
          <a:bodyPr/>
          <a:lstStyle/>
          <a:p>
            <a:r>
              <a:rPr lang="en-US" sz="1400" dirty="0"/>
              <a:t>Smart Radio</a:t>
            </a:r>
          </a:p>
          <a:p>
            <a:pPr lvl="1"/>
            <a:r>
              <a:rPr lang="en-US" sz="1200" dirty="0"/>
              <a:t>Combining Sensing, Adaptation, and Policy</a:t>
            </a:r>
          </a:p>
          <a:p>
            <a:r>
              <a:rPr lang="en-US" sz="1400" dirty="0"/>
              <a:t>Carrier Aggregation</a:t>
            </a:r>
          </a:p>
          <a:p>
            <a:pPr lvl="1"/>
            <a:r>
              <a:rPr lang="en-US" sz="1200" dirty="0"/>
              <a:t>Higher local throughputs</a:t>
            </a:r>
          </a:p>
          <a:p>
            <a:r>
              <a:rPr lang="en-US" sz="1400" dirty="0"/>
              <a:t>Asymmetric Channel Pairing</a:t>
            </a:r>
          </a:p>
          <a:p>
            <a:pPr lvl="1"/>
            <a:r>
              <a:rPr lang="en-US" sz="1200" dirty="0"/>
              <a:t>Enhanced Multicasting</a:t>
            </a:r>
          </a:p>
          <a:p>
            <a:r>
              <a:rPr lang="en-US" sz="1400" dirty="0"/>
              <a:t>Data Caching (Content Based data management)</a:t>
            </a:r>
          </a:p>
          <a:p>
            <a:pPr lvl="1"/>
            <a:r>
              <a:rPr lang="en-US" sz="1200" dirty="0"/>
              <a:t>Data applications and changing </a:t>
            </a:r>
            <a:r>
              <a:rPr lang="en-US" sz="1200" dirty="0" err="1"/>
              <a:t>QoS</a:t>
            </a:r>
            <a:r>
              <a:rPr lang="en-US" sz="1200" dirty="0"/>
              <a:t> Requirements</a:t>
            </a:r>
          </a:p>
          <a:p>
            <a:r>
              <a:rPr lang="en-US" sz="1400" dirty="0"/>
              <a:t>Dynamic Spectrum Access</a:t>
            </a:r>
          </a:p>
          <a:p>
            <a:pPr lvl="1"/>
            <a:r>
              <a:rPr lang="en-US" sz="1200" dirty="0"/>
              <a:t>Channel Assignments are only the starting point</a:t>
            </a:r>
          </a:p>
          <a:p>
            <a:r>
              <a:rPr lang="en-US" sz="1400" dirty="0"/>
              <a:t>Interference Tolerant Systems</a:t>
            </a:r>
          </a:p>
          <a:p>
            <a:pPr lvl="1"/>
            <a:r>
              <a:rPr lang="en-US" sz="1200" dirty="0"/>
              <a:t>Noise floor is no longer the limit</a:t>
            </a:r>
          </a:p>
          <a:p>
            <a:pPr lvl="1"/>
            <a:endParaRPr lang="en-US" sz="12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6487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lodzy Consulting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Kolodzy Consulting</Template>
  <TotalTime>612</TotalTime>
  <Words>576</Words>
  <Application>Microsoft Office PowerPoint</Application>
  <PresentationFormat>On-screen Show (4:3)</PresentationFormat>
  <Paragraphs>108</Paragraphs>
  <Slides>10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Kolodzy Consulting</vt:lpstr>
      <vt:lpstr>Emergency Communications  Interface between  Technology, Policy, and Business</vt:lpstr>
      <vt:lpstr>Emergency Communications</vt:lpstr>
      <vt:lpstr>Attributes</vt:lpstr>
      <vt:lpstr>Policy – Technology Conundrum</vt:lpstr>
      <vt:lpstr>Emergency Communications Challenges   “Technology”</vt:lpstr>
      <vt:lpstr>Emergency Communications Challenges   “Policy”</vt:lpstr>
      <vt:lpstr>Emergency Communications Challenges   “Economics”</vt:lpstr>
      <vt:lpstr>Smart Radios Enabling New Directions</vt:lpstr>
      <vt:lpstr>Policy  Technology</vt:lpstr>
      <vt:lpstr>Possible Directions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Kolodzy</dc:creator>
  <cp:lastModifiedBy>Paul Kolodzy</cp:lastModifiedBy>
  <cp:revision>17</cp:revision>
  <dcterms:created xsi:type="dcterms:W3CDTF">2012-11-15T02:16:26Z</dcterms:created>
  <dcterms:modified xsi:type="dcterms:W3CDTF">2012-11-15T15:43:34Z</dcterms:modified>
</cp:coreProperties>
</file>